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9"/>
  </p:notesMasterIdLst>
  <p:sldIdLst>
    <p:sldId id="256" r:id="rId2"/>
    <p:sldId id="309" r:id="rId3"/>
    <p:sldId id="327" r:id="rId4"/>
    <p:sldId id="332" r:id="rId5"/>
    <p:sldId id="310" r:id="rId6"/>
    <p:sldId id="313" r:id="rId7"/>
    <p:sldId id="314" r:id="rId8"/>
    <p:sldId id="315" r:id="rId9"/>
    <p:sldId id="317" r:id="rId10"/>
    <p:sldId id="322" r:id="rId11"/>
    <p:sldId id="323" r:id="rId12"/>
    <p:sldId id="316" r:id="rId13"/>
    <p:sldId id="324" r:id="rId14"/>
    <p:sldId id="326" r:id="rId15"/>
    <p:sldId id="328" r:id="rId16"/>
    <p:sldId id="325" r:id="rId17"/>
    <p:sldId id="311" r:id="rId18"/>
    <p:sldId id="260" r:id="rId19"/>
    <p:sldId id="261" r:id="rId20"/>
    <p:sldId id="265" r:id="rId21"/>
    <p:sldId id="267" r:id="rId22"/>
    <p:sldId id="268" r:id="rId23"/>
    <p:sldId id="269" r:id="rId24"/>
    <p:sldId id="281" r:id="rId25"/>
    <p:sldId id="282" r:id="rId26"/>
    <p:sldId id="283" r:id="rId27"/>
    <p:sldId id="284" r:id="rId28"/>
    <p:sldId id="270" r:id="rId29"/>
    <p:sldId id="271" r:id="rId30"/>
    <p:sldId id="277" r:id="rId31"/>
    <p:sldId id="307" r:id="rId32"/>
    <p:sldId id="285" r:id="rId33"/>
    <p:sldId id="280" r:id="rId34"/>
    <p:sldId id="318" r:id="rId35"/>
    <p:sldId id="330" r:id="rId36"/>
    <p:sldId id="331" r:id="rId37"/>
    <p:sldId id="278" r:id="rId38"/>
    <p:sldId id="257" r:id="rId39"/>
    <p:sldId id="279" r:id="rId40"/>
    <p:sldId id="286" r:id="rId41"/>
    <p:sldId id="319" r:id="rId42"/>
    <p:sldId id="320" r:id="rId43"/>
    <p:sldId id="329" r:id="rId44"/>
    <p:sldId id="275" r:id="rId45"/>
    <p:sldId id="321" r:id="rId46"/>
    <p:sldId id="276" r:id="rId47"/>
    <p:sldId id="308" r:id="rId4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DFA2E-3454-42DF-A4A6-6707A4B4067E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C79DB-D0E2-49DD-9F16-E46BD5C5C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3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6408712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7334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ooks-library1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412" y="620688"/>
            <a:ext cx="7823020" cy="55836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37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rmatio.ru/news/education/middledu/temy_itogovykh_sochineniy_za_2017_2018_uchebnyy_god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764705"/>
            <a:ext cx="5760640" cy="3045297"/>
          </a:xfrm>
        </p:spPr>
        <p:txBody>
          <a:bodyPr>
            <a:prstTxWarp prst="textPlain">
              <a:avLst>
                <a:gd name="adj" fmla="val 51839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родителям нужно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знать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ЕГЭ, ОГЭ?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i="1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0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7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288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69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" y="18288"/>
            <a:ext cx="9125712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1814483"/>
            <a:ext cx="8208912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Девятиклассников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привлекут к участию 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устного экзамена по русскому языку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в дальнейшем же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итоговое собеседование станет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девятиклассников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допуском к государственной итоговой аттестации (ГИА-9). Результаты не будут влиять на допуск учащихся к ГИА-9 в 2018 году.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Мониторинг качества подготовки 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обучающихся 9 классов по русскому языку в форме итогового собеседования пройдет в апреле 2018 года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во всех субъектах РФ. Собеседование будет проводиться 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 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13 по  16 апреля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 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Итоговое собеседование выпускники 9 классов будут проходить в своих школах, оцениваться оно будет по системе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зачет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незачет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Итоговое собеседование по русскому языку направлено на проверку навыков спонтанной речи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 подготовку участнику будет даваться около минуты, само собеседование займет около 15 минут.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404664"/>
            <a:ext cx="4200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Изменения в ОГЭ 2018</a:t>
            </a:r>
          </a:p>
        </p:txBody>
      </p:sp>
      <p:sp>
        <p:nvSpPr>
          <p:cNvPr id="5" name="Овал 4"/>
          <p:cNvSpPr/>
          <p:nvPr/>
        </p:nvSpPr>
        <p:spPr>
          <a:xfrm>
            <a:off x="179512" y="1556792"/>
            <a:ext cx="504056" cy="5040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9512" y="2636912"/>
            <a:ext cx="504056" cy="5040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2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9512" y="3501008"/>
            <a:ext cx="504056" cy="5040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3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79512" y="4293096"/>
            <a:ext cx="504056" cy="5040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6429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1829868"/>
            <a:ext cx="820891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/>
              <a:t>Устная часть по русскому языку будет состоять из четырех заданий.</a:t>
            </a:r>
          </a:p>
          <a:p>
            <a:r>
              <a:rPr lang="ru-RU" sz="1600" b="1" dirty="0"/>
              <a:t>Задание 1</a:t>
            </a:r>
            <a:r>
              <a:rPr lang="ru-RU" sz="1600" dirty="0"/>
              <a:t> – чтение небольшого текста вслух. Тексты для чтения будут содержать информацию о выдающихся людях прошлого и современности. Время на подготовку – 2 минуты.</a:t>
            </a:r>
          </a:p>
          <a:p>
            <a:r>
              <a:rPr lang="ru-RU" sz="1600" b="1" dirty="0"/>
              <a:t>Задание 2</a:t>
            </a:r>
            <a:r>
              <a:rPr lang="ru-RU" sz="1600" dirty="0"/>
              <a:t> - пересказ текста с привлечением дополнительной информации (с включением цитаты).</a:t>
            </a:r>
          </a:p>
          <a:p>
            <a:r>
              <a:rPr lang="ru-RU" sz="1600" b="1" dirty="0"/>
              <a:t>Выполняя задание 3, </a:t>
            </a:r>
            <a:r>
              <a:rPr lang="ru-RU" sz="1600" dirty="0"/>
              <a:t>необходимо построить связное монологическое высказывание по одной из выбранных тем с опорой на план. Время на подготовку – 1 минута.</a:t>
            </a:r>
          </a:p>
          <a:p>
            <a:r>
              <a:rPr lang="ru-RU" sz="1600" b="1" dirty="0"/>
              <a:t>Задание 4</a:t>
            </a:r>
            <a:r>
              <a:rPr lang="ru-RU" sz="1600" dirty="0"/>
              <a:t> - диалог с экзаменатором-собеседником. Время на подготовку - без подготовки. Экзаменатор предложит ответить на три вопроса.</a:t>
            </a:r>
          </a:p>
          <a:p>
            <a:r>
              <a:rPr lang="ru-RU" sz="1600" dirty="0"/>
              <a:t>Общее время ответа одного экзаменуемого (включая время на подготовку) – </a:t>
            </a:r>
            <a:r>
              <a:rPr lang="ru-RU" sz="1600" b="1" dirty="0"/>
              <a:t>15 минут.</a:t>
            </a:r>
          </a:p>
          <a:p>
            <a:r>
              <a:rPr lang="ru-RU" sz="1600" dirty="0"/>
              <a:t>Каждое последующее задание выдаётся после окончания выполнения предыдущего задания. 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/>
              <a:t>процессе проведения собеседования будет вестись </a:t>
            </a:r>
            <a:r>
              <a:rPr lang="ru-RU" sz="1600" b="1" dirty="0"/>
              <a:t>аудиозапись</a:t>
            </a:r>
            <a:r>
              <a:rPr lang="ru-RU" sz="1600" dirty="0"/>
              <a:t>.</a:t>
            </a:r>
          </a:p>
          <a:p>
            <a:r>
              <a:rPr lang="ru-RU" sz="1600" dirty="0"/>
              <a:t>Итоговое собеседование выпускники 9 классов будут проходить </a:t>
            </a:r>
            <a:r>
              <a:rPr lang="ru-RU" sz="1600" b="1" dirty="0"/>
              <a:t>в своих школах</a:t>
            </a:r>
            <a:r>
              <a:rPr lang="ru-RU" sz="1600" dirty="0"/>
              <a:t>. </a:t>
            </a:r>
            <a:endParaRPr lang="ru-RU" sz="1600" dirty="0" smtClean="0"/>
          </a:p>
          <a:p>
            <a:r>
              <a:rPr lang="ru-RU" sz="1600" b="1" dirty="0"/>
              <a:t> </a:t>
            </a:r>
            <a:r>
              <a:rPr lang="ru-RU" sz="1600" dirty="0" smtClean="0"/>
              <a:t>Демонстрационный </a:t>
            </a:r>
            <a:r>
              <a:rPr lang="ru-RU" sz="1600" dirty="0"/>
              <a:t>вариант. Выложен на сайте ФИПИ 05.09.2017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404664"/>
            <a:ext cx="4200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Изменения в ОГЭ 2018</a:t>
            </a:r>
          </a:p>
        </p:txBody>
      </p:sp>
    </p:spTree>
    <p:extLst>
      <p:ext uri="{BB962C8B-B14F-4D97-AF65-F5344CB8AC3E}">
        <p14:creationId xmlns:p14="http://schemas.microsoft.com/office/powerpoint/2010/main" val="141009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" y="18288"/>
            <a:ext cx="9125712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сведения о ЕГЭ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2000240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28736"/>
            <a:ext cx="8105554" cy="331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400" b="1" dirty="0" smtClean="0">
                <a:solidFill>
                  <a:srgbClr val="4F6228"/>
                </a:solidFill>
                <a:latin typeface="Times New Roman" pitchFamily="18" charset="0"/>
                <a:cs typeface="Times New Roman" pitchFamily="18" charset="0"/>
              </a:rPr>
              <a:t>Единый государственный экзамен (ЕГЭ) – это основная форма государственной итоговой аттестации выпускников школ Российской Федерации.</a:t>
            </a:r>
          </a:p>
          <a:p>
            <a:pPr algn="just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ЕГЭ = выпускные экзамены + вступительные экзамены в вуз</a:t>
            </a:r>
          </a:p>
          <a:p>
            <a:pPr algn="just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Результаты признаются в качестве вступительных испытаний вузами / </a:t>
            </a:r>
            <a:r>
              <a:rPr 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ссузами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36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Участники ЕГЭ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6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государственной итоговой аттестации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допускаются выпускники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образовательных учреждений, </a:t>
            </a:r>
          </a:p>
          <a:p>
            <a:pPr algn="just">
              <a:spcBef>
                <a:spcPts val="6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имеющие академической задолженности, в том числе за итоговое сочинение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т.е. имеющие годовые отметки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всем общеобразовательным  предметам учебного  плана за 10 - 11 классы</a:t>
            </a:r>
            <a:r>
              <a:rPr lang="ru-RU" sz="2800" b="1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ниже удовлетворительных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82085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Итоговое сочинение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Статус работы</a:t>
            </a:r>
          </a:p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Это выпускное сочинение. Экзамен обязателен для всех выпускников. Окончить школу без него нельзя. Для тех, кто собирается поступать на гуманитарные факультеты, это и вступительная работа: она должна быть представлена в вуз, который сам организует проверку и выставит баллы от 0 до 10.</a:t>
            </a:r>
          </a:p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ФИПИ разработал «Критерии оценивания итогового сочинения организациями, реализующими программы высшего образования».</a:t>
            </a:r>
          </a:p>
          <a:p>
            <a:pPr algn="just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Результат- Зачёт — незачёт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70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Заявление на участие в ЕГЭ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указанием предметов, которые выпускник собирается сдавать, необходимо подать </a:t>
            </a:r>
          </a:p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позднее 1 февраля.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92075" indent="-90488" algn="ctr">
              <a:spcBef>
                <a:spcPts val="600"/>
              </a:spcBef>
              <a:buClrTx/>
              <a:buFontTx/>
              <a:buNone/>
              <a:tabLst>
                <a:tab pos="661988" algn="l"/>
                <a:tab pos="1576388" algn="l"/>
                <a:tab pos="2490788" algn="l"/>
                <a:tab pos="3405188" algn="l"/>
                <a:tab pos="4319588" algn="l"/>
                <a:tab pos="5233988" algn="l"/>
                <a:tab pos="6148388" algn="l"/>
                <a:tab pos="7062788" algn="l"/>
                <a:tab pos="7977188" algn="l"/>
                <a:tab pos="8891588" algn="l"/>
                <a:tab pos="9805988" algn="l"/>
              </a:tabLst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</a:p>
          <a:p>
            <a:pPr marL="92075" indent="-90488" algn="ctr">
              <a:spcBef>
                <a:spcPts val="600"/>
              </a:spcBef>
              <a:buClrTx/>
              <a:buFontTx/>
              <a:buNone/>
              <a:tabLst>
                <a:tab pos="661988" algn="l"/>
                <a:tab pos="1576388" algn="l"/>
                <a:tab pos="2490788" algn="l"/>
                <a:tab pos="3405188" algn="l"/>
                <a:tab pos="4319588" algn="l"/>
                <a:tab pos="5233988" algn="l"/>
                <a:tab pos="6148388" algn="l"/>
                <a:tab pos="7062788" algn="l"/>
                <a:tab pos="7977188" algn="l"/>
                <a:tab pos="8891588" algn="l"/>
                <a:tab pos="9805988" algn="l"/>
              </a:tabLst>
            </a:pPr>
            <a:r>
              <a:rPr lang="ru-RU" sz="2400" b="1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ФЕВРАЛЯ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РЕГИОНАЛЬНАЯ БАЗА ДАННЫХ ЕГЭ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ЗАКРЫВАЕТСЯ</a:t>
            </a:r>
            <a:r>
              <a:rPr lang="ru-RU" sz="2400" b="1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92075" indent="-90488" algn="ctr">
              <a:spcBef>
                <a:spcPts val="600"/>
              </a:spcBef>
              <a:buClrTx/>
              <a:buFontTx/>
              <a:buNone/>
              <a:tabLst>
                <a:tab pos="661988" algn="l"/>
                <a:tab pos="1576388" algn="l"/>
                <a:tab pos="2490788" algn="l"/>
                <a:tab pos="3405188" algn="l"/>
                <a:tab pos="4319588" algn="l"/>
                <a:tab pos="5233988" algn="l"/>
                <a:tab pos="6148388" algn="l"/>
                <a:tab pos="7062788" algn="l"/>
                <a:tab pos="7977188" algn="l"/>
                <a:tab pos="8891588" algn="l"/>
                <a:tab pos="9805988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ИЗМЕНИТЬ</a:t>
            </a:r>
            <a:r>
              <a:rPr lang="ru-RU" sz="2400" b="1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ВЫБРАННЫЙ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ПЕРЕЧЕНЬ ЭКЗАМЕНОВ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БУДЕТ</a:t>
            </a:r>
            <a:r>
              <a:rPr lang="ru-RU" sz="2400" b="1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НЕВОЗМОЖНО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158162" cy="1047757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Предметы ЕГЭ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1714488"/>
            <a:ext cx="2786082" cy="360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14678" y="1194911"/>
            <a:ext cx="45005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Русский язык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Математика (базовый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уровень, профильный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уровень)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Обществознание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Физика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Химия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Биология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География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История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Информатика и ИКТ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Английский язык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Немецкий язык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Французский язык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Литература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Предметы ЕГЭ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Для получения аттестата выпускники текущего года сдают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обязательные предметы – русский язык и математику.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Сдать можно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любое количество предметов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списка.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Минимальное количество баллов по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предметам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математика – 27;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русский язык — 36;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физика, химия, биология – 36;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история, литература – 32;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география – 37;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информатика и ИКТ – 40;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обществознание – 42;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иностранные языки — 22.</a:t>
            </a:r>
          </a:p>
          <a:p>
            <a:pPr marL="0" indent="0">
              <a:buNone/>
            </a:pPr>
            <a:r>
              <a:rPr lang="ru-RU" sz="6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необходимо иметь количество баллов: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русский язык – 24;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математика – 27, либо базовый уровень на отметку 3.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524011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 ЕГЭ по русскому языку  обязателен при поступлении в вузы на каждое направление подготовки (специальность)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3359" b="19012"/>
          <a:stretch>
            <a:fillRect/>
          </a:stretch>
        </p:blipFill>
        <p:spPr bwMode="auto">
          <a:xfrm>
            <a:off x="1475656" y="1412776"/>
            <a:ext cx="6357982" cy="4953035"/>
          </a:xfrm>
          <a:prstGeom prst="rect">
            <a:avLst/>
          </a:prstGeom>
          <a:noFill/>
          <a:ln w="324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0979"/>
            <a:ext cx="8229600" cy="114300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Экзамен по математике разделён на два уровня: базовый и профильный.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21999" b="19025"/>
          <a:stretch>
            <a:fillRect/>
          </a:stretch>
        </p:blipFill>
        <p:spPr bwMode="auto">
          <a:xfrm>
            <a:off x="1214415" y="1333485"/>
            <a:ext cx="6500857" cy="4953035"/>
          </a:xfrm>
          <a:prstGeom prst="rect">
            <a:avLst/>
          </a:prstGeom>
          <a:noFill/>
          <a:ln w="324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Экзамен по иностранным языкам сдаются в два дня: 1 день для сдачи письменной части экзамена; </a:t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день для сдачи устной части (говорение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7035" b="14972"/>
          <a:stretch>
            <a:fillRect/>
          </a:stretch>
        </p:blipFill>
        <p:spPr bwMode="auto">
          <a:xfrm>
            <a:off x="1285852" y="1428736"/>
            <a:ext cx="6500858" cy="4857784"/>
          </a:xfrm>
          <a:prstGeom prst="rect">
            <a:avLst/>
          </a:prstGeom>
          <a:noFill/>
          <a:ln w="324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Bef>
                <a:spcPts val="7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ru-RU" b="1" dirty="0" smtClean="0">
              <a:solidFill>
                <a:srgbClr val="000000"/>
              </a:solidFill>
              <a:latin typeface="Bookman Old Style" pitchFamily="16" charset="0"/>
            </a:endParaRPr>
          </a:p>
          <a:p>
            <a:pPr algn="just">
              <a:spcBef>
                <a:spcPts val="7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Начало всех экзаменов – 10-00 ч.</a:t>
            </a:r>
          </a:p>
          <a:p>
            <a:pPr algn="just">
              <a:spcBef>
                <a:spcPts val="7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часа 55 мин (235 минут) –математика профильная, физика,  литература,    информатика и ИКТ, обществознание, история; </a:t>
            </a:r>
          </a:p>
          <a:p>
            <a:pPr algn="just">
              <a:spcBef>
                <a:spcPts val="7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часа 30 мин (210 минут) – русский язык, химия;</a:t>
            </a:r>
          </a:p>
          <a:p>
            <a:pPr algn="just">
              <a:spcBef>
                <a:spcPts val="7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часа (180 минут) – математика базовая, биология, география, иностранный язык;</a:t>
            </a:r>
          </a:p>
          <a:p>
            <a:pPr algn="just">
              <a:spcBef>
                <a:spcPts val="7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 минут – иностранный язык (говорение)</a:t>
            </a:r>
          </a:p>
          <a:p>
            <a:endParaRPr lang="ru-RU" dirty="0"/>
          </a:p>
        </p:txBody>
      </p:sp>
      <p:grpSp>
        <p:nvGrpSpPr>
          <p:cNvPr id="4" name="Group 1"/>
          <p:cNvGrpSpPr>
            <a:grpSpLocks noGrp="1"/>
          </p:cNvGrpSpPr>
          <p:nvPr/>
        </p:nvGrpSpPr>
        <p:grpSpPr bwMode="auto">
          <a:xfrm>
            <a:off x="571472" y="285728"/>
            <a:ext cx="8229600" cy="1143000"/>
            <a:chOff x="1064" y="-4"/>
            <a:chExt cx="4488" cy="74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64" y="-4"/>
              <a:ext cx="4488" cy="74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1064" y="-4"/>
              <a:ext cx="4488" cy="74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052736"/>
            <a:ext cx="885433" cy="104775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Расписание основного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периода ЕГЭ 2018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28 мая – география, информатика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 мая- математика базовая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июня – математика профильная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июня – химия, история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 июня – русский язык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 июня – иностранный язык (говорение)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 июня – иностранный язык (говорение)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 июня – обществознание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 июня – биология, иностранный язык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 июня – литература, физика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Расписание основного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периода (резервные дни)  ЕГЭ 2018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22 июня (резерв) – география, информатика,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25 июня (резерв) – математика базовая, профильная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26 июня (резерв) – русский язык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27 июня (резерв) – химия, история, биология, иностранный языки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28 июня (резерв) – литература, физика, обществознание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29 июня (резерв) – иностранный язык (говорение)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июля (резерв) – по всем учебным предметам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15 сентября (резерв) – математика базовая, русский язык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1104" y="341376"/>
            <a:ext cx="8241792" cy="664464"/>
          </a:xfrm>
          <a:prstGeom prst="rect">
            <a:avLst/>
          </a:prstGeom>
          <a:solidFill>
            <a:srgbClr val="FAFED9"/>
          </a:solidFill>
        </p:spPr>
        <p:txBody>
          <a:bodyPr lIns="0" tIns="0" rIns="0" bIns="0">
            <a:noAutofit/>
          </a:bodyPr>
          <a:lstStyle/>
          <a:p>
            <a:pPr marL="850900" marR="812800" indent="0" algn="r">
              <a:lnSpc>
                <a:spcPts val="2784"/>
              </a:lnSpc>
              <a:spcAft>
                <a:spcPts val="1260"/>
              </a:spcAft>
            </a:pPr>
            <a:r>
              <a:rPr lang="ru" sz="2400">
                <a:solidFill>
                  <a:srgbClr val="FF0000"/>
                </a:solidFill>
                <a:latin typeface="Times New Roman"/>
              </a:rPr>
              <a:t>Ст. 59 Федерального закона «Об образовании в Российской Федерации» от 29.12.2012 № 273-ФЗ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1104" y="1280160"/>
            <a:ext cx="8241792" cy="4157472"/>
          </a:xfrm>
          <a:prstGeom prst="rect">
            <a:avLst/>
          </a:prstGeom>
          <a:solidFill>
            <a:srgbClr val="FAFED9"/>
          </a:solidFill>
        </p:spPr>
        <p:txBody>
          <a:bodyPr lIns="0" tIns="0" rIns="0" bIns="0">
            <a:noAutofit/>
          </a:bodyPr>
          <a:lstStyle/>
          <a:p>
            <a:pPr marL="342900" marR="1460500" indent="-342900" algn="just">
              <a:lnSpc>
                <a:spcPts val="2880"/>
              </a:lnSpc>
              <a:spcBef>
                <a:spcPts val="1260"/>
              </a:spcBef>
              <a:spcAft>
                <a:spcPts val="210"/>
              </a:spcAft>
            </a:pPr>
            <a:r>
              <a:rPr lang="ru" sz="2300">
                <a:solidFill>
                  <a:srgbClr val="7030A0"/>
                </a:solidFill>
                <a:latin typeface="Times New Roman"/>
              </a:rPr>
              <a:t>п.6. </a:t>
            </a:r>
            <a:r>
              <a:rPr lang="ru" sz="2300">
                <a:latin typeface="Times New Roman"/>
              </a:rPr>
              <a:t>К ГИА допускается обучающийся, не имеющий академической задолженности и в полном объеме выполнивший учебный план по соответствующим образовательным программам.</a:t>
            </a:r>
          </a:p>
          <a:p>
            <a:pPr marL="342900" marR="279400" indent="-342900">
              <a:lnSpc>
                <a:spcPts val="2880"/>
              </a:lnSpc>
              <a:spcAft>
                <a:spcPts val="210"/>
              </a:spcAft>
            </a:pPr>
            <a:r>
              <a:rPr lang="ru" sz="2300">
                <a:solidFill>
                  <a:srgbClr val="7030A0"/>
                </a:solidFill>
                <a:latin typeface="Times New Roman"/>
              </a:rPr>
              <a:t>п.7. </a:t>
            </a:r>
            <a:r>
              <a:rPr lang="ru" sz="2300">
                <a:latin typeface="Times New Roman"/>
              </a:rPr>
              <a:t>Обучающиеся, не прошедшие ГИА или получившие на ГИА неудовлетворительные результаты, вправе пройти ГИА в сроки, определяемые порядком проведения ГИА по соответствующим образовательным программам</a:t>
            </a:r>
          </a:p>
          <a:p>
            <a:pPr marL="342900" marR="1231900" indent="-342900" algn="just">
              <a:lnSpc>
                <a:spcPts val="2880"/>
              </a:lnSpc>
            </a:pPr>
            <a:r>
              <a:rPr lang="ru" sz="2300">
                <a:solidFill>
                  <a:srgbClr val="7030A0"/>
                </a:solidFill>
                <a:latin typeface="Times New Roman"/>
              </a:rPr>
              <a:t>п.11. </a:t>
            </a:r>
            <a:r>
              <a:rPr lang="ru" sz="2300">
                <a:latin typeface="Times New Roman"/>
              </a:rPr>
              <a:t>При проведении ГИА используются контрольно-измерительные материалы, представляющие собой комплексы заданий стандартизированной формы</a:t>
            </a:r>
          </a:p>
        </p:txBody>
      </p:sp>
    </p:spTree>
    <p:extLst>
      <p:ext uri="{BB962C8B-B14F-4D97-AF65-F5344CB8AC3E}">
        <p14:creationId xmlns:p14="http://schemas.microsoft.com/office/powerpoint/2010/main" val="2853464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1"/>
            <a:ext cx="8329642" cy="478156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Участник ЕГЭ должен иметь при себе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 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гелевую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ручку с чёрными чернилами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Лекарства и питание (при необходимости)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Участникам ЕГЭ разрешено  использовать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Математика: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линейка       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Химия: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непрограммируемый калькулятор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Физика: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линейка, непрограммируемый калькулятор  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charset="2"/>
              <a:buChar char="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География: 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линейка, транспортир, непрограммируемый калькулятор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"/>
            <a:ext cx="8047662" cy="13229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8539" y="3939859"/>
            <a:ext cx="612775" cy="43603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8400" y="4077072"/>
            <a:ext cx="723900" cy="965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3932" y="5110415"/>
            <a:ext cx="635000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1904990"/>
            <a:ext cx="895350" cy="1104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67626" y="2101851"/>
            <a:ext cx="600075" cy="1181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Изменения в ЕГЭ 2018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9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экзаменационной работе </a:t>
            </a:r>
            <a:r>
              <a:rPr lang="ru-RU" sz="29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ЕГЭ по литературе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уточнены требования к выполнению двух заданий и </a:t>
            </a:r>
            <a:r>
              <a:rPr lang="ru-RU" sz="2900" dirty="0">
                <a:solidFill>
                  <a:srgbClr val="2474B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введена четвертая тема </a:t>
            </a:r>
            <a:r>
              <a:rPr lang="ru-RU" sz="2900" dirty="0" smtClean="0">
                <a:solidFill>
                  <a:srgbClr val="2474B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сочинения</a:t>
            </a:r>
            <a:r>
              <a:rPr lang="ru-RU" sz="29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9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экзаменационную </a:t>
            </a:r>
            <a:r>
              <a:rPr lang="ru-RU" sz="29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по физике добавлено одно задание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базового уровня, проверяющее знание элементов астрофизики.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9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9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работу по химии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добавлено одно задание высокого уровня сложности с развернутым ответом. </a:t>
            </a:r>
          </a:p>
          <a:p>
            <a:pPr marL="228600" lvl="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экзаменационную </a:t>
            </a:r>
            <a:r>
              <a:rPr lang="ru-RU" sz="29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по русскому языку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включено задание базового уровня, проверяющее знание лексических норм современного русского литературного языка.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9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Начался переход на повсеместную печать экзаменационных материалов (</a:t>
            </a:r>
            <a:r>
              <a:rPr lang="ru-RU" sz="29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КИМов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в пунктах проведения экзаменов, а также корректировка критериев и уточнение формулировок заданий по русскому языку, литературе, химии и информатике. 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9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Никаких изменений не предполагается в материалах к ЕГЭ </a:t>
            </a:r>
            <a:r>
              <a:rPr lang="ru-RU" sz="29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биологии, географии, истории, математике и иностранным языкам.</a:t>
            </a:r>
            <a:endParaRPr lang="ru-RU" sz="29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79973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оценки выставляются в аттестат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1313" indent="-341313" algn="just">
              <a:lnSpc>
                <a:spcPct val="90000"/>
              </a:lnSpc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аттестат выставляются итоговые отметки по традиционной 5-балльной системе, которые определяются как среднее арифметическое полугодовых и годовых отметок выпускника за 10 – 11 классы.</a:t>
            </a:r>
          </a:p>
          <a:p>
            <a:pPr marL="341313" indent="-341313" algn="just">
              <a:lnSpc>
                <a:spcPct val="90000"/>
              </a:lnSpc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Результаты ЕГЭ на итоговые отметки, выставляемые в аттестат, не влияют.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Полезные ресурсы: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Официальный сайт ЕГЭ</a:t>
            </a:r>
          </a:p>
          <a:p>
            <a:r>
              <a:rPr lang="en-US" dirty="0" smtClean="0"/>
              <a:t> http://www.ege.edu.ru/</a:t>
            </a:r>
          </a:p>
          <a:p>
            <a:r>
              <a:rPr lang="en-US" b="1" dirty="0" smtClean="0"/>
              <a:t>http://fipi.ru/</a:t>
            </a:r>
          </a:p>
          <a:p>
            <a:r>
              <a:rPr lang="en-US" dirty="0" smtClean="0"/>
              <a:t>minobr.government-nnov.ru</a:t>
            </a:r>
          </a:p>
          <a:p>
            <a:r>
              <a:rPr lang="en-US" dirty="0" smtClean="0"/>
              <a:t>obrnadzor.gov.ru</a:t>
            </a:r>
          </a:p>
          <a:p>
            <a:r>
              <a:rPr lang="en-US" dirty="0" smtClean="0"/>
              <a:t>www.rustest.ru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288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525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Пункты проведения ОГЭ, ГВЭ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6086 – МБОУ «Школа №86» (</a:t>
            </a:r>
            <a:r>
              <a:rPr lang="ru-RU" b="1" dirty="0" err="1"/>
              <a:t>ул.Даурская</a:t>
            </a:r>
            <a:r>
              <a:rPr lang="ru-RU" b="1" dirty="0"/>
              <a:t>, </a:t>
            </a:r>
            <a:r>
              <a:rPr lang="ru-RU" b="1" dirty="0" smtClean="0"/>
              <a:t>.</a:t>
            </a:r>
            <a:r>
              <a:rPr lang="ru-RU" b="1" dirty="0"/>
              <a:t>26)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6010 </a:t>
            </a:r>
            <a:r>
              <a:rPr lang="ru-RU" b="1" dirty="0"/>
              <a:t>– МБОУ </a:t>
            </a:r>
            <a:r>
              <a:rPr lang="ru-RU" b="1" dirty="0" smtClean="0"/>
              <a:t>«Лицей №110» </a:t>
            </a:r>
            <a:r>
              <a:rPr lang="ru-RU" b="1" dirty="0"/>
              <a:t>(</a:t>
            </a:r>
            <a:r>
              <a:rPr lang="ru-RU" b="1" dirty="0" err="1" smtClean="0"/>
              <a:t>ул.Попова</a:t>
            </a:r>
            <a:r>
              <a:rPr lang="ru-RU" b="1" dirty="0" smtClean="0"/>
              <a:t>, д.16)</a:t>
            </a:r>
            <a:r>
              <a:rPr lang="ru-RU" b="1" dirty="0"/>
              <a:t> </a:t>
            </a: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6041 </a:t>
            </a:r>
            <a:r>
              <a:rPr lang="ru-RU" b="1" dirty="0"/>
              <a:t>– </a:t>
            </a:r>
            <a:r>
              <a:rPr lang="ru-RU" b="1" dirty="0" smtClean="0"/>
              <a:t>МАОУ </a:t>
            </a:r>
            <a:r>
              <a:rPr lang="ru-RU" b="1" dirty="0"/>
              <a:t>«Школа </a:t>
            </a:r>
            <a:r>
              <a:rPr lang="ru-RU" b="1" dirty="0" smtClean="0"/>
              <a:t>№141» </a:t>
            </a:r>
            <a:r>
              <a:rPr lang="ru-RU" b="1" dirty="0"/>
              <a:t>(</a:t>
            </a:r>
            <a:r>
              <a:rPr lang="ru-RU" b="1" dirty="0" err="1" smtClean="0"/>
              <a:t>ул.Парковая</a:t>
            </a:r>
            <a:r>
              <a:rPr lang="ru-RU" b="1" dirty="0" smtClean="0"/>
              <a:t>, д.16)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6049 </a:t>
            </a:r>
            <a:r>
              <a:rPr lang="ru-RU" b="1" dirty="0"/>
              <a:t>– МБОУ </a:t>
            </a:r>
            <a:r>
              <a:rPr lang="ru-RU" b="1" dirty="0" smtClean="0"/>
              <a:t>«Лицей №149» </a:t>
            </a:r>
            <a:r>
              <a:rPr lang="ru-RU" b="1" dirty="0"/>
              <a:t>(</a:t>
            </a:r>
            <a:r>
              <a:rPr lang="ru-RU" b="1" dirty="0" err="1" smtClean="0"/>
              <a:t>ул.Чишмяле</a:t>
            </a:r>
            <a:r>
              <a:rPr lang="ru-RU" b="1" dirty="0" smtClean="0"/>
              <a:t>, д.5)</a:t>
            </a:r>
            <a:endParaRPr lang="ru-RU" b="1" dirty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6056 </a:t>
            </a:r>
            <a:r>
              <a:rPr lang="ru-RU" b="1" dirty="0"/>
              <a:t>– МБОУ «Школа </a:t>
            </a:r>
            <a:r>
              <a:rPr lang="ru-RU" b="1" dirty="0" smtClean="0"/>
              <a:t>№156</a:t>
            </a:r>
            <a:r>
              <a:rPr lang="ru-RU" b="1" dirty="0"/>
              <a:t>» (</a:t>
            </a:r>
            <a:r>
              <a:rPr lang="ru-RU" b="1" dirty="0" err="1" smtClean="0"/>
              <a:t>ул.Чишмяле</a:t>
            </a:r>
            <a:r>
              <a:rPr lang="ru-RU" b="1" dirty="0" smtClean="0"/>
              <a:t>, д.3)</a:t>
            </a:r>
            <a:endParaRPr lang="ru-RU" b="1" dirty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6061 </a:t>
            </a:r>
            <a:r>
              <a:rPr lang="ru-RU" b="1" dirty="0"/>
              <a:t>– МБОУ «Школа </a:t>
            </a:r>
            <a:r>
              <a:rPr lang="ru-RU" b="1" dirty="0" smtClean="0"/>
              <a:t>№161» </a:t>
            </a:r>
            <a:r>
              <a:rPr lang="ru-RU" b="1" dirty="0"/>
              <a:t>(</a:t>
            </a:r>
            <a:r>
              <a:rPr lang="ru-RU" b="1" dirty="0" err="1" smtClean="0"/>
              <a:t>ул.Закиева</a:t>
            </a:r>
            <a:r>
              <a:rPr lang="ru-RU" b="1" dirty="0" smtClean="0"/>
              <a:t>, д.31)</a:t>
            </a:r>
            <a:endParaRPr lang="ru-RU" b="1" dirty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6071 </a:t>
            </a:r>
            <a:r>
              <a:rPr lang="ru-RU" b="1" dirty="0"/>
              <a:t>– МБОУ «Школа </a:t>
            </a:r>
            <a:r>
              <a:rPr lang="ru-RU" b="1" dirty="0" smtClean="0"/>
              <a:t>№171» </a:t>
            </a:r>
            <a:r>
              <a:rPr lang="ru-RU" b="1" dirty="0"/>
              <a:t>(</a:t>
            </a:r>
            <a:r>
              <a:rPr lang="ru-RU" b="1" dirty="0" err="1" smtClean="0"/>
              <a:t>ул.Вагапова</a:t>
            </a:r>
            <a:r>
              <a:rPr lang="ru-RU" b="1" dirty="0" smtClean="0"/>
              <a:t>, д.11)</a:t>
            </a:r>
            <a:endParaRPr lang="ru-RU" b="1" dirty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6075 </a:t>
            </a:r>
            <a:r>
              <a:rPr lang="ru-RU" b="1" dirty="0"/>
              <a:t>– МБОУ «Школа </a:t>
            </a:r>
            <a:r>
              <a:rPr lang="ru-RU" b="1" dirty="0" smtClean="0"/>
              <a:t>№175» </a:t>
            </a:r>
            <a:r>
              <a:rPr lang="ru-RU" b="1" dirty="0"/>
              <a:t>(ул</a:t>
            </a:r>
            <a:r>
              <a:rPr lang="ru-RU" b="1" dirty="0" smtClean="0"/>
              <a:t>. </a:t>
            </a:r>
            <a:r>
              <a:rPr lang="ru-RU" b="1" dirty="0" err="1" smtClean="0"/>
              <a:t>Файзи</a:t>
            </a:r>
            <a:r>
              <a:rPr lang="ru-RU" b="1" dirty="0" smtClean="0"/>
              <a:t>, д.8)</a:t>
            </a:r>
            <a:endParaRPr lang="ru-RU" b="1" dirty="0"/>
          </a:p>
          <a:p>
            <a:pPr marL="0" indent="0" algn="ctr">
              <a:buNone/>
            </a:pPr>
            <a:r>
              <a:rPr lang="ru-RU" sz="4600" b="1" u="sng" dirty="0" smtClean="0"/>
              <a:t>ГВЭ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6005 – </a:t>
            </a:r>
            <a:r>
              <a:rPr lang="ru-RU" b="1" dirty="0"/>
              <a:t>ГБОУ «Школа- интернат №4»</a:t>
            </a:r>
          </a:p>
          <a:p>
            <a:pPr marL="0" indent="0">
              <a:buNone/>
            </a:pPr>
            <a:r>
              <a:rPr lang="ru-RU" b="1" dirty="0"/>
              <a:t>                      (</a:t>
            </a:r>
            <a:r>
              <a:rPr lang="ru-RU" b="1" dirty="0" err="1"/>
              <a:t>ул.Заря</a:t>
            </a:r>
            <a:r>
              <a:rPr lang="ru-RU" b="1" dirty="0"/>
              <a:t>, д.11/7)</a:t>
            </a:r>
          </a:p>
          <a:p>
            <a:pPr marL="0" indent="0">
              <a:buNone/>
            </a:pPr>
            <a:r>
              <a:rPr lang="ru-RU" b="1" dirty="0" smtClean="0"/>
              <a:t>2.     6006 – ГБОУ им. Е.Г. Ласточкиной (ул. Попова, д.21)</a:t>
            </a:r>
            <a:endParaRPr lang="ru-RU" b="1" dirty="0"/>
          </a:p>
          <a:p>
            <a:pPr marL="0" indent="0">
              <a:buNone/>
            </a:pPr>
            <a:endParaRPr lang="ru-RU" sz="2400" b="1" dirty="0"/>
          </a:p>
          <a:p>
            <a:pPr marL="514350" indent="-514350">
              <a:buFont typeface="+mj-lt"/>
              <a:buAutoNum type="arabicPeriod"/>
            </a:pPr>
            <a:endParaRPr lang="ru-RU" sz="2800" b="1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987799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Пункты проведения ЕГЭ, ГВЭ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1"/>
            <a:ext cx="878497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6001 – МБОУ «Гимназия №8» </a:t>
            </a:r>
            <a:r>
              <a:rPr lang="ru-RU" sz="2600" b="1" dirty="0" smtClean="0"/>
              <a:t>(</a:t>
            </a:r>
            <a:r>
              <a:rPr lang="ru-RU" sz="2600" b="1" dirty="0" err="1" smtClean="0"/>
              <a:t>ул.Л.Стрелков</a:t>
            </a:r>
            <a:r>
              <a:rPr lang="ru-RU" sz="2600" b="1" dirty="0" smtClean="0"/>
              <a:t>, 15)</a:t>
            </a:r>
            <a:endParaRPr lang="ru-RU" sz="2600" b="1" dirty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6002 </a:t>
            </a:r>
            <a:r>
              <a:rPr lang="ru-RU" b="1" dirty="0"/>
              <a:t>– МБОУ </a:t>
            </a:r>
            <a:r>
              <a:rPr lang="ru-RU" b="1" dirty="0" smtClean="0"/>
              <a:t>«Школа №72» </a:t>
            </a:r>
            <a:r>
              <a:rPr lang="ru-RU" sz="2600" b="1" dirty="0"/>
              <a:t>(</a:t>
            </a:r>
            <a:r>
              <a:rPr lang="ru-RU" sz="2600" b="1" dirty="0" err="1" smtClean="0"/>
              <a:t>ул.Дружбы</a:t>
            </a:r>
            <a:r>
              <a:rPr lang="ru-RU" sz="2600" b="1" dirty="0" smtClean="0"/>
              <a:t>, д.1)</a:t>
            </a:r>
            <a:r>
              <a:rPr lang="ru-RU" b="1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6003 </a:t>
            </a:r>
            <a:r>
              <a:rPr lang="ru-RU" b="1" dirty="0"/>
              <a:t>– </a:t>
            </a:r>
            <a:r>
              <a:rPr lang="ru-RU" b="1" dirty="0" smtClean="0"/>
              <a:t>МБОУ </a:t>
            </a:r>
            <a:r>
              <a:rPr lang="ru-RU" b="1" dirty="0"/>
              <a:t>«Школа </a:t>
            </a:r>
            <a:r>
              <a:rPr lang="ru-RU" b="1" dirty="0" smtClean="0"/>
              <a:t>№101» </a:t>
            </a:r>
            <a:r>
              <a:rPr lang="ru-RU" b="1" dirty="0"/>
              <a:t>(</a:t>
            </a:r>
            <a:r>
              <a:rPr lang="ru-RU" sz="2400" b="1" dirty="0" err="1" smtClean="0"/>
              <a:t>ул.Начальная</a:t>
            </a:r>
            <a:r>
              <a:rPr lang="ru-RU" sz="2400" b="1" dirty="0" smtClean="0"/>
              <a:t>, д.6)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6004 </a:t>
            </a:r>
            <a:r>
              <a:rPr lang="ru-RU" b="1" dirty="0"/>
              <a:t>– МБОУ </a:t>
            </a:r>
            <a:r>
              <a:rPr lang="ru-RU" b="1" dirty="0" smtClean="0"/>
              <a:t>«Школа №169» </a:t>
            </a:r>
            <a:r>
              <a:rPr lang="ru-RU" sz="2400" b="1" dirty="0"/>
              <a:t>(</a:t>
            </a:r>
            <a:r>
              <a:rPr lang="ru-RU" sz="2400" b="1" dirty="0" err="1" smtClean="0"/>
              <a:t>ул.Сахарова</a:t>
            </a:r>
            <a:r>
              <a:rPr lang="ru-RU" sz="2400" b="1" dirty="0" smtClean="0"/>
              <a:t>, д.8)</a:t>
            </a:r>
            <a:endParaRPr lang="ru-RU" sz="2400" b="1" dirty="0"/>
          </a:p>
          <a:p>
            <a:pPr marL="0" indent="0" algn="ctr">
              <a:buNone/>
            </a:pPr>
            <a:r>
              <a:rPr lang="ru-RU" b="1" u="sng" dirty="0" smtClean="0"/>
              <a:t>ГВЭ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6005 – ГБОУ «Школа- интернат №4»</a:t>
            </a:r>
          </a:p>
          <a:p>
            <a:pPr marL="0" indent="0">
              <a:buNone/>
            </a:pPr>
            <a:r>
              <a:rPr lang="ru-RU" sz="2800" b="1" dirty="0"/>
              <a:t> </a:t>
            </a:r>
            <a:r>
              <a:rPr lang="ru-RU" sz="2800" b="1" dirty="0" smtClean="0"/>
              <a:t>                     (</a:t>
            </a:r>
            <a:r>
              <a:rPr lang="ru-RU" sz="2800" b="1" dirty="0" err="1" smtClean="0"/>
              <a:t>ул.Заря</a:t>
            </a:r>
            <a:r>
              <a:rPr lang="ru-RU" sz="2800" b="1" dirty="0" smtClean="0"/>
              <a:t>, д.11/7)</a:t>
            </a:r>
          </a:p>
          <a:p>
            <a:pPr marL="0" indent="0">
              <a:buNone/>
            </a:pPr>
            <a:endParaRPr lang="ru-RU" sz="2400" b="1" dirty="0"/>
          </a:p>
          <a:p>
            <a:pPr marL="514350" indent="-514350">
              <a:buFont typeface="+mj-lt"/>
              <a:buAutoNum type="arabicPeriod"/>
            </a:pPr>
            <a:endParaRPr lang="ru-RU" sz="2800" b="1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74553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Правила и процедура проведения ЕГЭ, ОГЭ, ГВЭ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Экзамен начинается в 10:00 по местному времени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Время начала и окончания экзамена фиксируется на доске.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Пункты </a:t>
            </a:r>
            <a:r>
              <a:rPr lang="ru-RU" sz="2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проведения экзамена оборудованы </a:t>
            </a:r>
            <a:r>
              <a:rPr lang="ru-RU" sz="21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металлоискателями </a:t>
            </a:r>
            <a:r>
              <a:rPr lang="ru-RU" sz="2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средствами видеонаблюдения </a:t>
            </a:r>
            <a:r>
              <a:rPr lang="ru-RU" sz="2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соблюдением требований  законодательства РФ  к использованию технических средств.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ЕГЭ,ОГЭ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единые правила проведения;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единое расписание;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использование заданий стандартизированной формы (КИМ);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использование  специальных бланков для оформления ответов на задания;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проведение письменно на русском языке (за исключением по иностранным языкам).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6" charset="0"/>
                <a:cs typeface="Calibri" pitchFamily="32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Bookman Old Style" pitchFamily="16" charset="0"/>
                <a:cs typeface="Calibri" pitchFamily="32" charset="0"/>
              </a:rPr>
              <a:t>Участникам ЕГЭ, ОГЭ  </a:t>
            </a:r>
            <a:r>
              <a:rPr lang="ru-RU" sz="3600" b="1" i="1" u="sng" dirty="0" smtClean="0">
                <a:solidFill>
                  <a:srgbClr val="C00000"/>
                </a:solidFill>
                <a:latin typeface="Bookman Old Style" pitchFamily="16" charset="0"/>
                <a:cs typeface="Calibri" pitchFamily="32" charset="0"/>
              </a:rPr>
              <a:t>ЗАПРЕЩЕНО</a:t>
            </a:r>
            <a:r>
              <a:rPr lang="ru-RU" sz="3600" b="1" dirty="0" smtClean="0">
                <a:solidFill>
                  <a:srgbClr val="C00000"/>
                </a:solidFill>
                <a:latin typeface="Bookman Old Style" pitchFamily="16" charset="0"/>
                <a:cs typeface="Calibri" pitchFamily="32" charset="0"/>
              </a:rPr>
              <a:t>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600201"/>
            <a:ext cx="5543560" cy="4525963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использовать на экзамене мобильные телефоны или иные средства связи, любые электронно-вычислительные устройства и справочные материалы и устройства, в т.ч. «шпаргалки»;</a:t>
            </a:r>
          </a:p>
          <a:p>
            <a:pPr algn="just"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разговаривать, вставать с места, пересаживаться;</a:t>
            </a:r>
          </a:p>
          <a:p>
            <a:pPr algn="just">
              <a:spcAft>
                <a:spcPts val="1000"/>
              </a:spcAft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обмениваться любыми материалами и предметами; </a:t>
            </a:r>
          </a:p>
          <a:p>
            <a:pPr algn="just">
              <a:spcAft>
                <a:spcPts val="1000"/>
              </a:spcAft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ходить по ППЭ во время экзамена без сопровождения.</a:t>
            </a:r>
          </a:p>
          <a:p>
            <a:pPr algn="just"/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428738"/>
            <a:ext cx="1857372" cy="133350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2857496"/>
            <a:ext cx="1571636" cy="11430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9" y="3905253"/>
            <a:ext cx="1357322" cy="11430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52" y="5031540"/>
            <a:ext cx="1714513" cy="11597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337428"/>
            <a:ext cx="856895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u="sng" dirty="0" smtClean="0"/>
              <a:t>ГИА</a:t>
            </a:r>
            <a:r>
              <a:rPr lang="ru-RU" sz="3200" b="1" dirty="0" smtClean="0"/>
              <a:t> – государственная итоговая аттестация</a:t>
            </a:r>
          </a:p>
          <a:p>
            <a:pPr algn="ctr"/>
            <a:r>
              <a:rPr lang="ru-RU" sz="3200" b="1" u="sng" dirty="0" smtClean="0"/>
              <a:t>Формы проведения</a:t>
            </a:r>
            <a:r>
              <a:rPr lang="ru-RU" sz="3200" b="1" dirty="0" smtClean="0"/>
              <a:t>:</a:t>
            </a:r>
          </a:p>
          <a:p>
            <a:r>
              <a:rPr lang="ru-RU" sz="3200" b="1" dirty="0" smtClean="0"/>
              <a:t>9 класс – </a:t>
            </a:r>
            <a:r>
              <a:rPr lang="ru-RU" sz="3200" b="1" u="sng" dirty="0" smtClean="0"/>
              <a:t>ОГЭ</a:t>
            </a:r>
            <a:r>
              <a:rPr lang="ru-RU" sz="3200" b="1" dirty="0" smtClean="0"/>
              <a:t> – основной государственный экзамен</a:t>
            </a:r>
          </a:p>
          <a:p>
            <a:r>
              <a:rPr lang="ru-RU" sz="3200" b="1" dirty="0" smtClean="0"/>
              <a:t>11 класс – </a:t>
            </a:r>
            <a:r>
              <a:rPr lang="ru-RU" sz="3200" b="1" u="sng" dirty="0" smtClean="0"/>
              <a:t>ЕГЭ</a:t>
            </a:r>
            <a:r>
              <a:rPr lang="ru-RU" sz="3200" b="1" dirty="0" smtClean="0"/>
              <a:t> – единый государственный экзамен</a:t>
            </a:r>
          </a:p>
          <a:p>
            <a:r>
              <a:rPr lang="ru-RU" sz="3200" b="1" u="sng" dirty="0" smtClean="0"/>
              <a:t>ГВЭ</a:t>
            </a:r>
            <a:r>
              <a:rPr lang="ru-RU" sz="3200" b="1" dirty="0" smtClean="0"/>
              <a:t> – государственный выпускной экзамен</a:t>
            </a:r>
          </a:p>
          <a:p>
            <a:endParaRPr lang="ru-RU" sz="3200" b="1" u="sng" dirty="0" smtClean="0"/>
          </a:p>
          <a:p>
            <a:r>
              <a:rPr lang="ru-RU" sz="3200" b="1" u="sng" dirty="0" smtClean="0"/>
              <a:t>ППЭ </a:t>
            </a:r>
            <a:r>
              <a:rPr lang="ru-RU" sz="3200" b="1" dirty="0" smtClean="0"/>
              <a:t>–пункт проведения экзамена</a:t>
            </a:r>
          </a:p>
          <a:p>
            <a:r>
              <a:rPr lang="ru-RU" sz="3200" b="1" u="sng" dirty="0" smtClean="0"/>
              <a:t>ОВЗ</a:t>
            </a:r>
            <a:r>
              <a:rPr lang="ru-RU" sz="3200" b="1" dirty="0" smtClean="0"/>
              <a:t> – ограниченные возможности здоровья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5372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случае нарушения выпускником Порядка проведения ГИА он будет удален с экзамена, результаты экзамена аннулируются. В ППЭ приглашаются родители (законные представители) выпускника, составляется административный протокол, который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передаётся в суд для определения суммы штрафа за совершение административного правонарушения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3" y="3905255"/>
            <a:ext cx="3370262" cy="25717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583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" y="0"/>
            <a:ext cx="91257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13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Повторный допуск ЕГЭ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500142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решению председателя ГЭК повторно допускаются к сдаче экзаменов в текущем году по соответствующему учебному предмету в дополнительные сроки: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обучающиеся, получившие на ГИА неудовлетворительный результат по одному из обязательных учебных предметов; (в ред. Приказа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России от 07.07.2015 N 693)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обучающиеся, не явившиеся на экзамены по уважительным причинам (болезнь или иные обстоятельства, подтвержденные документально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Обучающимся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не прошедшим ГИА или получившим на ГИА неудовлетворительные результаты более чем по одному обязательному учебному предмету, либо получившим повторно неудовлетворительный результат по одному из этих предметов на ГИА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дополнительные сроки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предоставляется право пройти ГИА по соответствующим учебным предметам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не ранее 1 сентября текущего года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сроки и в формах, устанавливаемых  Порядком проведения ГИА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3185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Апелляция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Апелляция – это письменное заявление участника ГИА либо о нарушении установленного порядка проведения ГИА, либо о несогласии с результатами ГИА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9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Результаты рассмотрения апелляции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результатам рассмотрения апелляции количество выставленных баллов может быть изменено как в сторону увеличения, так и в сторону уменьшения.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Черновики, использованные на экзамене, в качестве материалов апелляции  не рассматриваются.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Телефоны горячей линии: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294-95-06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отдел общего образования и итоговой аттестации обучающихся МО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РТ;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237-74-84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 МО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РТ;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292-92-43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Управление образования г. Казани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Залялетдинова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Гульнара Фирдавсовна)</a:t>
            </a:r>
          </a:p>
          <a:p>
            <a:pPr marL="0" indent="0"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Отдел образования Советского района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272-36-42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муниципальный координатор ЕГЭ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Ибатуллина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Гузалия Гилязовна)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272-10-35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муниципальный координатор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ОГЭ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Бариева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Наиля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Рифкатовна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01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61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288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17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" y="39624"/>
            <a:ext cx="9125712" cy="681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94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88640"/>
            <a:ext cx="6678168" cy="316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2400" b="1" dirty="0" smtClean="0">
                <a:solidFill>
                  <a:srgbClr val="7030A0"/>
                </a:solidFill>
                <a:latin typeface="Times New Roman"/>
              </a:rPr>
              <a:t>РАСПИСАНИЕ </a:t>
            </a:r>
            <a:r>
              <a:rPr lang="tt-RU" sz="2400" b="1" dirty="0">
                <a:solidFill>
                  <a:srgbClr val="7030A0"/>
                </a:solidFill>
                <a:latin typeface="Times New Roman"/>
              </a:rPr>
              <a:t>ГИА-9 </a:t>
            </a:r>
            <a:r>
              <a:rPr lang="ru" sz="2400" b="1" dirty="0" smtClean="0">
                <a:solidFill>
                  <a:srgbClr val="7030A0"/>
                </a:solidFill>
                <a:latin typeface="Times New Roman"/>
              </a:rPr>
              <a:t>2018</a:t>
            </a:r>
            <a:endParaRPr lang="tt-RU" sz="2400" b="1" dirty="0">
              <a:solidFill>
                <a:srgbClr val="7030A0"/>
              </a:solidFill>
              <a:latin typeface="Times New Roman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620688"/>
          <a:ext cx="8568952" cy="5544617"/>
        </p:xfrm>
        <a:graphic>
          <a:graphicData uri="http://schemas.openxmlformats.org/drawingml/2006/table">
            <a:tbl>
              <a:tblPr/>
              <a:tblGrid>
                <a:gridCol w="2592288"/>
                <a:gridCol w="1728192"/>
                <a:gridCol w="2736304"/>
                <a:gridCol w="1512168"/>
              </a:tblGrid>
              <a:tr h="420284">
                <a:tc>
                  <a:txBody>
                    <a:bodyPr/>
                    <a:lstStyle/>
                    <a:p>
                      <a:pPr marL="787400" indent="0"/>
                      <a:r>
                        <a:rPr lang="ru" sz="1700" b="1" dirty="0">
                          <a:latin typeface="+mn-lt"/>
                        </a:rPr>
                        <a:t>Предмет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58800" indent="0"/>
                      <a:r>
                        <a:rPr lang="ru" sz="1700" b="1" dirty="0">
                          <a:latin typeface="+mn-lt"/>
                        </a:rPr>
                        <a:t>Дата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25500" indent="0"/>
                      <a:r>
                        <a:rPr lang="ru" sz="1700" b="1" dirty="0">
                          <a:latin typeface="+mn-lt"/>
                        </a:rPr>
                        <a:t>Предмет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33400" indent="0"/>
                      <a:r>
                        <a:rPr lang="ru" sz="1700" b="1" dirty="0">
                          <a:latin typeface="+mn-lt"/>
                        </a:rPr>
                        <a:t>Дата</a:t>
                      </a:r>
                    </a:p>
                  </a:txBody>
                  <a:tcPr marL="0" marR="0" marT="0" marB="0" anchor="ctr"/>
                </a:tc>
              </a:tr>
              <a:tr h="649220"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Иностранные языки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355600" indent="0" algn="r">
                        <a:lnSpc>
                          <a:spcPts val="1920"/>
                        </a:lnSpc>
                      </a:pPr>
                      <a:r>
                        <a:rPr lang="ru" sz="1700" b="1" dirty="0">
                          <a:latin typeface="+mn-lt"/>
                        </a:rPr>
                        <a:t>25.05.2018 26.05.2018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01600" marR="254000" indent="0">
                        <a:lnSpc>
                          <a:spcPts val="1896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русский язык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17500" indent="0"/>
                      <a:r>
                        <a:rPr lang="ru" sz="1700" b="1" spc="-100" dirty="0" smtClean="0">
                          <a:latin typeface="+mn-lt"/>
                        </a:rPr>
                        <a:t>20.06.2018</a:t>
                      </a:r>
                      <a:endParaRPr lang="ru" sz="1700" b="1" spc="-100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3294"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Русский язык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29.05.2018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sz="2300"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sz="2300"/>
                    </a:p>
                  </a:txBody>
                  <a:tcPr marL="0" marR="0" marT="0" marB="0"/>
                </a:tc>
              </a:tr>
              <a:tr h="789338">
                <a:tc>
                  <a:txBody>
                    <a:bodyPr/>
                    <a:lstStyle/>
                    <a:p>
                      <a:pPr marL="101600" marR="139700" indent="0">
                        <a:lnSpc>
                          <a:spcPts val="1920"/>
                        </a:lnSpc>
                      </a:pP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Обществознание, биология, информатика и ИКТ, литература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31.05.2018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математика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21.06.2018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72426">
                <a:tc>
                  <a:txBody>
                    <a:bodyPr/>
                    <a:lstStyle/>
                    <a:p>
                      <a:pPr marL="101600" marR="139700" indent="0">
                        <a:lnSpc>
                          <a:spcPts val="1920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Информатика и ИКТ, физика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02.06.2018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254000" indent="0">
                        <a:lnSpc>
                          <a:spcPts val="2136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обществознание, биология, информатика и ИКТ, литература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22.06.2018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703891"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Математика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05.06.2018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/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иностранные языки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23.06.2018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22575">
                <a:tc>
                  <a:txBody>
                    <a:bodyPr/>
                    <a:lstStyle/>
                    <a:p>
                      <a:pPr marL="101600" marR="139700" indent="0">
                        <a:lnSpc>
                          <a:spcPts val="1920"/>
                        </a:lnSpc>
                      </a:pP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История, химия, география, физика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355600" indent="0" algn="r"/>
                      <a:r>
                        <a:rPr lang="ru" sz="1700" b="1" dirty="0">
                          <a:latin typeface="+mn-lt"/>
                        </a:rPr>
                        <a:t>07.06.2017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254000" indent="0">
                        <a:lnSpc>
                          <a:spcPts val="1896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</a:t>
                      </a:r>
                      <a:r>
                        <a:rPr lang="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: история, химия, физика, география</a:t>
                      </a:r>
                      <a:endParaRPr lang="ru"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25.06.2018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565000">
                <a:tc>
                  <a:txBody>
                    <a:bodyPr/>
                    <a:lstStyle/>
                    <a:p>
                      <a:pPr algn="l"/>
                      <a:r>
                        <a:rPr lang="ru-RU" sz="1700" b="1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 </a:t>
                      </a:r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Обществознание</a:t>
                      </a:r>
                      <a:endParaRPr sz="17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+mn-lt"/>
                        </a:rPr>
                        <a:t>09.06.2017</a:t>
                      </a:r>
                      <a:endParaRPr sz="1700" b="1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254000" indent="0">
                        <a:lnSpc>
                          <a:spcPts val="1896"/>
                        </a:lnSpc>
                      </a:pPr>
                      <a:r>
                        <a:rPr lang="ru" sz="1700" b="1" dirty="0">
                          <a:solidFill>
                            <a:srgbClr val="FF0000"/>
                          </a:solidFill>
                          <a:latin typeface="+mn-lt"/>
                        </a:rPr>
                        <a:t>Резерв: по всем предметам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28.06.2018</a:t>
                      </a:r>
                    </a:p>
                    <a:p>
                      <a:pPr marL="317500" indent="0"/>
                      <a:r>
                        <a:rPr lang="ru" sz="1700" b="1" dirty="0" smtClean="0">
                          <a:latin typeface="+mn-lt"/>
                        </a:rPr>
                        <a:t>29.06.2018</a:t>
                      </a:r>
                      <a:endParaRPr lang="ru" sz="1700" b="1" dirty="0"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8589">
                <a:tc>
                  <a:txBody>
                    <a:bodyPr/>
                    <a:lstStyle/>
                    <a:p>
                      <a:endParaRPr sz="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sz="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sz="4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sz="4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5536" y="6381328"/>
            <a:ext cx="8165592" cy="476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0" rIns="0" bIns="0">
            <a:noAutofit/>
          </a:bodyPr>
          <a:lstStyle/>
          <a:p>
            <a:pPr marR="63500" indent="0" algn="ctr">
              <a:lnSpc>
                <a:spcPts val="2952"/>
              </a:lnSpc>
              <a:spcBef>
                <a:spcPts val="1260"/>
              </a:spcBef>
            </a:pPr>
            <a:r>
              <a:rPr lang="ru" sz="1900" b="1" dirty="0">
                <a:solidFill>
                  <a:srgbClr val="002060"/>
                </a:solidFill>
                <a:latin typeface="Times New Roman"/>
              </a:rPr>
              <a:t>Предусмотрен дополнительный </a:t>
            </a:r>
            <a:r>
              <a:rPr lang="tt-RU" sz="1900" b="1" dirty="0">
                <a:solidFill>
                  <a:srgbClr val="002060"/>
                </a:solidFill>
                <a:latin typeface="Times New Roman"/>
              </a:rPr>
              <a:t>период: </a:t>
            </a:r>
            <a:r>
              <a:rPr lang="ru" sz="1900" b="1" dirty="0">
                <a:solidFill>
                  <a:srgbClr val="002060"/>
                </a:solidFill>
                <a:latin typeface="Times New Roman"/>
              </a:rPr>
              <a:t>С 4 по 21 сентября 2018 года</a:t>
            </a:r>
          </a:p>
        </p:txBody>
      </p:sp>
    </p:spTree>
    <p:extLst>
      <p:ext uri="{BB962C8B-B14F-4D97-AF65-F5344CB8AC3E}">
        <p14:creationId xmlns:p14="http://schemas.microsoft.com/office/powerpoint/2010/main" val="136840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288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375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1629</Words>
  <Application>Microsoft Office PowerPoint</Application>
  <PresentationFormat>Экран (4:3)</PresentationFormat>
  <Paragraphs>266</Paragraphs>
  <Slides>47</Slides>
  <Notes>28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 Что родителям нужно знать о ЕГЭ, ОГЭ?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Основные сведения о ЕГЭ </vt:lpstr>
      <vt:lpstr>Участники ЕГЭ</vt:lpstr>
      <vt:lpstr>Итоговое сочинение  </vt:lpstr>
      <vt:lpstr>Заявление на участие в ЕГЭ</vt:lpstr>
      <vt:lpstr>Предметы ЕГЭ</vt:lpstr>
      <vt:lpstr>Предметы ЕГЭ</vt:lpstr>
      <vt:lpstr>Минимальное количество баллов по предметам</vt:lpstr>
      <vt:lpstr>Результат ЕГЭ по русскому языку  обязателен при поступлении в вузы на каждое направление подготовки (специальность) </vt:lpstr>
      <vt:lpstr>Экзамен по математике разделён на два уровня: базовый и профильный. </vt:lpstr>
      <vt:lpstr>Экзамен по иностранным языкам сдаются в два дня: 1 день для сдачи письменной части экзамена;  2 день для сдачи устной части (говорение) </vt:lpstr>
      <vt:lpstr>Презентация PowerPoint</vt:lpstr>
      <vt:lpstr>Расписание основного периода ЕГЭ 2018</vt:lpstr>
      <vt:lpstr>Расписание основного периода (резервные дни)  ЕГЭ 2018</vt:lpstr>
      <vt:lpstr>Презентация PowerPoint</vt:lpstr>
      <vt:lpstr>Изменения в ЕГЭ 2018</vt:lpstr>
      <vt:lpstr>Какие оценки выставляются в аттестат</vt:lpstr>
      <vt:lpstr>Полезные ресурсы:</vt:lpstr>
      <vt:lpstr>Презентация PowerPoint</vt:lpstr>
      <vt:lpstr>Пункты проведения ОГЭ, ГВЭ</vt:lpstr>
      <vt:lpstr>Пункты проведения ЕГЭ, ГВЭ</vt:lpstr>
      <vt:lpstr>Правила и процедура проведения ЕГЭ, ОГЭ, ГВЭ</vt:lpstr>
      <vt:lpstr>Особенности ЕГЭ,ОГЭ</vt:lpstr>
      <vt:lpstr> Участникам ЕГЭ, ОГЭ  ЗАПРЕЩЕНО:</vt:lpstr>
      <vt:lpstr>Презентация PowerPoint</vt:lpstr>
      <vt:lpstr>Презентация PowerPoint</vt:lpstr>
      <vt:lpstr>Презентация PowerPoint</vt:lpstr>
      <vt:lpstr>Повторный допуск ЕГЭ</vt:lpstr>
      <vt:lpstr>Апелляция</vt:lpstr>
      <vt:lpstr>Презентация PowerPoint</vt:lpstr>
      <vt:lpstr>Результаты рассмотрения апелляции</vt:lpstr>
      <vt:lpstr>Телефоны горячей линии: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2017-12-26T19:33:14Z</dcterms:created>
  <dcterms:modified xsi:type="dcterms:W3CDTF">2018-01-17T10:11:16Z</dcterms:modified>
</cp:coreProperties>
</file>